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4" r:id="rId3"/>
    <p:sldId id="285" r:id="rId4"/>
    <p:sldId id="288" r:id="rId5"/>
    <p:sldId id="267" r:id="rId6"/>
    <p:sldId id="268" r:id="rId7"/>
    <p:sldId id="271" r:id="rId8"/>
    <p:sldId id="272" r:id="rId9"/>
    <p:sldId id="273" r:id="rId10"/>
    <p:sldId id="275" r:id="rId11"/>
    <p:sldId id="276" r:id="rId12"/>
    <p:sldId id="277" r:id="rId13"/>
    <p:sldId id="286" r:id="rId14"/>
    <p:sldId id="287" r:id="rId15"/>
    <p:sldId id="280" r:id="rId16"/>
    <p:sldId id="282" r:id="rId17"/>
  </p:sldIdLst>
  <p:sldSz cx="9144000" cy="6858000" type="screen4x3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13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5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6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7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7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27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27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675EBE9-C727-41DA-A217-8F9C5BE07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96B1B-6AFC-4BF6-9DE3-4C279CCA4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785F6-E159-4AF5-9F91-9D51319E0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EEDFB73-0F48-4B34-8A75-1F66DC8A6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049FC-32E9-4255-9EEA-DD89689253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51C86-2C78-40F7-A5E3-9E61DA302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4D7DF-8A3D-4515-8BF2-B5CA688F8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311D-E42D-4CCA-92D6-38A82EA9E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BAC56-4A58-48FD-AC89-3333A859A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EF0D8-B15D-4E7C-A248-B42F9FF1E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4BE6-A9D0-4401-A22D-546BD488E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17629-E21E-4F68-93CF-9769924BD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41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41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FCCB6184-29E1-4217-A1D5-78F31B4106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Pietas in Vergil’s </a:t>
            </a:r>
            <a:r>
              <a:rPr lang="en-US" i="1"/>
              <a:t>Aeneid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Dr. Alan Haffa</a:t>
            </a:r>
          </a:p>
          <a:p>
            <a:r>
              <a:rPr lang="en-US" sz="4000"/>
              <a:t>Please Silence Cell Phones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533400"/>
          </a:xfrm>
        </p:spPr>
        <p:txBody>
          <a:bodyPr/>
          <a:lstStyle/>
          <a:p>
            <a:r>
              <a:rPr lang="en-US" sz="4000"/>
              <a:t>Descent to Hades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Epic </a:t>
            </a:r>
            <a:r>
              <a:rPr lang="en-US" sz="2800" dirty="0" smtClean="0"/>
              <a:t>Tradition and Praise of Augustus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Sees </a:t>
            </a:r>
            <a:r>
              <a:rPr lang="en-US" sz="2800" dirty="0"/>
              <a:t>the Future of Rome: Romulus, “Caesar, and all the line of </a:t>
            </a:r>
            <a:r>
              <a:rPr lang="en-US" sz="2800" dirty="0" err="1"/>
              <a:t>Iulus</a:t>
            </a:r>
            <a:r>
              <a:rPr lang="en-US" sz="2800" dirty="0"/>
              <a:t>”; “this is the man, this one, of whom so often you have heard the promise, Caesar Augustus, son of the deified, who shall bring once again an age of Gold…”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Clouds of Civil War: Brutus, who slew his sons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“You must not blind your hearts to that enormity of civil war, turning against your country’s very heart…”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Artes</a:t>
            </a:r>
            <a:r>
              <a:rPr lang="en-US" sz="2800" dirty="0"/>
              <a:t> Romani: “to pacify, to impose the rule of law, to spare the conquered, battle down the proud.”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Laments the death of Marcellus, son of Augustus who died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09600"/>
          </a:xfrm>
        </p:spPr>
        <p:txBody>
          <a:bodyPr/>
          <a:lstStyle/>
          <a:p>
            <a:r>
              <a:rPr lang="en-US" sz="4000" dirty="0"/>
              <a:t>Shield of </a:t>
            </a:r>
            <a:r>
              <a:rPr lang="en-US" sz="4000" dirty="0" smtClean="0"/>
              <a:t>Aeneas</a:t>
            </a:r>
            <a:endParaRPr lang="en-US" sz="4000" dirty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Arms for Aeneas (like Achilles); Various Roman Legends depicted; Actium Described; “</a:t>
            </a:r>
            <a:r>
              <a:rPr lang="en-US" dirty="0" err="1"/>
              <a:t>Antoninus</a:t>
            </a:r>
            <a:r>
              <a:rPr lang="en-US" dirty="0"/>
              <a:t> with barbaric wealth and a diversity of arms…leading the powers of the East, of Egypt, even of distant Bactra…And in his wake the Egyptian consort came so Shamefully…”</a:t>
            </a:r>
          </a:p>
          <a:p>
            <a:pPr>
              <a:lnSpc>
                <a:spcPct val="90000"/>
              </a:lnSpc>
            </a:pPr>
            <a:r>
              <a:rPr lang="en-US" dirty="0"/>
              <a:t>Barbaric Gods of East pitted against Roman Gods</a:t>
            </a:r>
          </a:p>
          <a:p>
            <a:pPr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Miratur</a:t>
            </a:r>
            <a:r>
              <a:rPr lang="en-US" dirty="0"/>
              <a:t> </a:t>
            </a:r>
            <a:r>
              <a:rPr lang="en-US" dirty="0" err="1"/>
              <a:t>rerumque</a:t>
            </a:r>
            <a:r>
              <a:rPr lang="en-US" dirty="0"/>
              <a:t> </a:t>
            </a:r>
            <a:r>
              <a:rPr lang="en-US" dirty="0" err="1"/>
              <a:t>ignarus</a:t>
            </a:r>
            <a:r>
              <a:rPr lang="en-US" dirty="0"/>
              <a:t> imagine </a:t>
            </a:r>
            <a:r>
              <a:rPr lang="en-US" dirty="0" err="1"/>
              <a:t>gaudet</a:t>
            </a:r>
            <a:r>
              <a:rPr lang="en-US" dirty="0"/>
              <a:t>” He marveled and ignorant of the events, he rejoiced in the pictures”  Does his lack of understanding cloud the political message?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War between Latins and Romans: Pietas and Supplication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600200"/>
            <a:ext cx="8842375" cy="5029200"/>
          </a:xfrm>
        </p:spPr>
        <p:txBody>
          <a:bodyPr/>
          <a:lstStyle/>
          <a:p>
            <a:r>
              <a:rPr lang="en-US" dirty="0"/>
              <a:t>War with </a:t>
            </a:r>
            <a:r>
              <a:rPr lang="en-US" dirty="0" err="1"/>
              <a:t>Latins</a:t>
            </a:r>
            <a:r>
              <a:rPr lang="en-US" dirty="0"/>
              <a:t> over Latin princess, </a:t>
            </a:r>
            <a:r>
              <a:rPr lang="en-US" dirty="0" err="1"/>
              <a:t>Lavinia</a:t>
            </a:r>
            <a:endParaRPr lang="en-US" dirty="0"/>
          </a:p>
          <a:p>
            <a:r>
              <a:rPr lang="en-US" dirty="0"/>
              <a:t>Trojans and Arcadian Greeks versus </a:t>
            </a:r>
            <a:r>
              <a:rPr lang="en-US" dirty="0" err="1"/>
              <a:t>Latins</a:t>
            </a:r>
            <a:r>
              <a:rPr lang="en-US" dirty="0"/>
              <a:t> and Etruscans</a:t>
            </a:r>
          </a:p>
          <a:p>
            <a:r>
              <a:rPr lang="en-US" dirty="0" err="1"/>
              <a:t>Turnus</a:t>
            </a:r>
            <a:r>
              <a:rPr lang="en-US" dirty="0"/>
              <a:t> (Latin leader) poetically styled after Achilles</a:t>
            </a:r>
          </a:p>
          <a:p>
            <a:r>
              <a:rPr lang="en-US" dirty="0" smtClean="0"/>
              <a:t>Aeneas rages like Achilles, denying supplications, until he finally shows pity for </a:t>
            </a:r>
            <a:r>
              <a:rPr lang="en-US" dirty="0" err="1" smtClean="0"/>
              <a:t>Lausus</a:t>
            </a:r>
            <a:r>
              <a:rPr lang="en-US" dirty="0" smtClean="0"/>
              <a:t> due to Pietas</a:t>
            </a:r>
          </a:p>
          <a:p>
            <a:r>
              <a:rPr lang="en-US" dirty="0" smtClean="0"/>
              <a:t>But unlike Achilles, poem ends with vengeful death of </a:t>
            </a:r>
            <a:r>
              <a:rPr lang="en-US" dirty="0" err="1" smtClean="0"/>
              <a:t>Turnus</a:t>
            </a:r>
            <a:r>
              <a:rPr lang="en-US" dirty="0" smtClean="0"/>
              <a:t>.  Why?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Supplication of Magus</a:t>
            </a: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“I pray you by your father’s ghost and by your hope of Iulus’ rising power, preserve a life here, for a father and a son.  I have a great house.  Hidden deep within are bars of enchased silver, weights of gold both finished and unfinished.  Victory for Trojans cannot hinge on this one case; this one life cannot weigh so much.”</a:t>
            </a:r>
          </a:p>
          <a:p>
            <a:pPr>
              <a:lnSpc>
                <a:spcPct val="80000"/>
              </a:lnSpc>
            </a:pPr>
            <a:r>
              <a:rPr lang="en-US" sz="2800"/>
              <a:t>Aeneas: “Those bars of gold and silver that you tell of, spare for your sons.  Turnus has already done away with such war-trade, Pallas being lost. My father Anchises’ ghost feels as I say, and so does Iulus.”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Mezentius and Lausus</a:t>
            </a: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Sacrifice of son for father reawakens Aeneas’ Pietas</a:t>
            </a:r>
          </a:p>
          <a:p>
            <a:pPr>
              <a:lnSpc>
                <a:spcPct val="90000"/>
              </a:lnSpc>
            </a:pPr>
            <a:r>
              <a:rPr lang="en-US" sz="2800"/>
              <a:t>“O poor young soldier, how will Aeneas reward your splendid fight? How honor you, in keeping with your nature?  Keep the arms you loved to use, for I return you to your forebears, ash and shades, if this concerns you now.  Unlucky boy, one consolation for sad death is this: you die by the sword thrust of great Aeneas.”</a:t>
            </a:r>
          </a:p>
          <a:p>
            <a:pPr>
              <a:lnSpc>
                <a:spcPct val="90000"/>
              </a:lnSpc>
            </a:pPr>
            <a:r>
              <a:rPr lang="en-US" sz="2800"/>
              <a:t>He lifts the body (Achilles) and hands it over for burial with the Armor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Supplication and Death of Turnus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Appeal by Father</a:t>
            </a:r>
          </a:p>
          <a:p>
            <a:pPr>
              <a:lnSpc>
                <a:spcPct val="90000"/>
              </a:lnSpc>
            </a:pPr>
            <a:r>
              <a:rPr lang="en-US"/>
              <a:t>Aeneas undecided; Sees Pallas’ Belt and is enraged: “This wound will come from Pallas: Pallas makes this offering and from your criminal blood exacts his due.”  Turnus’s spirit, </a:t>
            </a:r>
            <a:r>
              <a:rPr lang="en-US" i="1"/>
              <a:t>indignata</a:t>
            </a:r>
            <a:r>
              <a:rPr lang="en-US"/>
              <a:t>, groans and flees to the underworld.</a:t>
            </a:r>
          </a:p>
          <a:p>
            <a:pPr>
              <a:lnSpc>
                <a:spcPct val="90000"/>
              </a:lnSpc>
            </a:pPr>
            <a:r>
              <a:rPr lang="en-US"/>
              <a:t>Lack of Resolution calls into question Pax Romana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Propaganda: End of Civil Wars; Unification of Italian Peoples into Roman; Caesar Deified; Antony and Cleopatra (Dido) vilified</a:t>
            </a:r>
          </a:p>
          <a:p>
            <a:pPr>
              <a:lnSpc>
                <a:spcPct val="90000"/>
              </a:lnSpc>
            </a:pPr>
            <a:r>
              <a:rPr lang="en-US" dirty="0"/>
              <a:t>Aeneas represents Roman Virtues: Steadfast, Courageous, Dutiful, Pious, Warlike, Just, Loyal,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Anchises</a:t>
            </a:r>
            <a:r>
              <a:rPr lang="en-US"/>
              <a:t>’ admonition: </a:t>
            </a:r>
            <a:r>
              <a:rPr lang="en-US" smtClean="0"/>
              <a:t>“Spare </a:t>
            </a:r>
            <a:r>
              <a:rPr lang="en-US"/>
              <a:t>the Conquered, War down the Proud”  </a:t>
            </a:r>
          </a:p>
          <a:p>
            <a:pPr>
              <a:lnSpc>
                <a:spcPct val="90000"/>
              </a:lnSpc>
            </a:pPr>
            <a:r>
              <a:rPr lang="en-US" dirty="0"/>
              <a:t>Reputed Mercy of Julius Caesar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Adopt and Adapt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Vergil adopts and adapts both Homer’s </a:t>
            </a:r>
            <a:r>
              <a:rPr lang="en-US" i="1"/>
              <a:t>Iliad</a:t>
            </a:r>
            <a:r>
              <a:rPr lang="en-US"/>
              <a:t> and </a:t>
            </a:r>
            <a:r>
              <a:rPr lang="en-US" i="1"/>
              <a:t>Odyssey</a:t>
            </a:r>
          </a:p>
          <a:p>
            <a:pPr>
              <a:lnSpc>
                <a:spcPct val="90000"/>
              </a:lnSpc>
            </a:pPr>
            <a:r>
              <a:rPr lang="en-US"/>
              <a:t>First six books are an Odyssey and last six an Iliad</a:t>
            </a:r>
          </a:p>
          <a:p>
            <a:pPr>
              <a:lnSpc>
                <a:spcPct val="90000"/>
              </a:lnSpc>
            </a:pPr>
            <a:r>
              <a:rPr lang="en-US"/>
              <a:t>Aeneas as an Achilles, who is more loyal to his comrades in war, and an Odysseus, who is trustworthy and who sacrifices for something greater than himself—his family and people.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</a:t>
            </a:r>
            <a:r>
              <a:rPr lang="en-US" sz="4000" i="1"/>
              <a:t>Aeneid</a:t>
            </a:r>
            <a:r>
              <a:rPr lang="en-US" sz="4000"/>
              <a:t> as a Myth of Roman Origins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1" y="1524000"/>
            <a:ext cx="4800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Explain the origins of the Romans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Explain the conflict with the Greeks and show Roman superiority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Explain the conflict with the Carthaginians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Divine Origins of Julius Caesar’s family (Venus as mother of Aeneas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7" name="Content Placeholder 6" descr="Expansion of Rom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83257" y="1600200"/>
            <a:ext cx="4124060" cy="4498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4" y="228600"/>
            <a:ext cx="8842375" cy="1676400"/>
          </a:xfrm>
        </p:spPr>
        <p:txBody>
          <a:bodyPr/>
          <a:lstStyle/>
          <a:p>
            <a:r>
              <a:rPr lang="en-US" dirty="0" smtClean="0"/>
              <a:t>Offer a mythic resolution of Roman Civil conflict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Heterogeneous origins of Romans (Trojan; Etruscan; Greek; Latin)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Offer a mythic analogy to </a:t>
            </a:r>
            <a:r>
              <a:rPr lang="en-US" b="1" dirty="0" smtClean="0"/>
              <a:t>Roman Civil Wars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Explain why </a:t>
            </a:r>
            <a:r>
              <a:rPr lang="en-US" b="1" dirty="0" smtClean="0"/>
              <a:t>Latin is the language </a:t>
            </a:r>
            <a:r>
              <a:rPr lang="en-US" dirty="0" smtClean="0"/>
              <a:t>of Romans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Explain </a:t>
            </a:r>
            <a:r>
              <a:rPr lang="en-US" b="1" dirty="0" smtClean="0"/>
              <a:t>divine plan</a:t>
            </a:r>
            <a:r>
              <a:rPr lang="en-US" dirty="0" smtClean="0"/>
              <a:t>, which legitimates Rome as world conqueror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Provide a moral foundation for this Empire: </a:t>
            </a:r>
            <a:r>
              <a:rPr lang="en-US" b="1" dirty="0" smtClean="0"/>
              <a:t>Pietas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Praise Roman Empire under </a:t>
            </a:r>
            <a:r>
              <a:rPr lang="en-US" b="1" dirty="0" smtClean="0"/>
              <a:t>Augustus</a:t>
            </a:r>
            <a:r>
              <a:rPr lang="en-US" dirty="0" smtClean="0"/>
              <a:t>—from the origins of Rome the gods intended Rome and Augustus’ rule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 3: Aeneas’ Odyssey</a:t>
            </a:r>
          </a:p>
        </p:txBody>
      </p:sp>
      <p:pic>
        <p:nvPicPr>
          <p:cNvPr id="37893" name="Picture 5" descr="AeneasMa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43000"/>
            <a:ext cx="9144000" cy="5635625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and Sacrifice</a:t>
            </a:r>
            <a:endParaRPr lang="en-US" dirty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Wife: Creusa lost in escape from Troy</a:t>
            </a:r>
          </a:p>
          <a:p>
            <a:r>
              <a:rPr lang="en-US" dirty="0" smtClean="0"/>
              <a:t>Ghost </a:t>
            </a:r>
            <a:r>
              <a:rPr lang="en-US" dirty="0"/>
              <a:t>of </a:t>
            </a:r>
            <a:r>
              <a:rPr lang="en-US" dirty="0" err="1"/>
              <a:t>Polydorus</a:t>
            </a:r>
            <a:r>
              <a:rPr lang="en-US" dirty="0"/>
              <a:t>, Slain by Thracians; </a:t>
            </a:r>
            <a:r>
              <a:rPr lang="en-US" dirty="0" smtClean="0"/>
              <a:t>Dante (Broken branch and blood)</a:t>
            </a:r>
          </a:p>
          <a:p>
            <a:r>
              <a:rPr lang="en-US" dirty="0" smtClean="0"/>
              <a:t>Women who burn ships in Sicily, abandoned</a:t>
            </a:r>
          </a:p>
          <a:p>
            <a:r>
              <a:rPr lang="en-US" dirty="0" smtClean="0"/>
              <a:t>Dido, who commits suicide</a:t>
            </a:r>
          </a:p>
          <a:p>
            <a:r>
              <a:rPr lang="en-US" dirty="0" smtClean="0"/>
              <a:t>Father </a:t>
            </a:r>
            <a:r>
              <a:rPr lang="en-US" dirty="0" err="1" smtClean="0"/>
              <a:t>Anchises</a:t>
            </a:r>
            <a:r>
              <a:rPr lang="en-US" dirty="0" smtClean="0"/>
              <a:t>, who dies</a:t>
            </a:r>
          </a:p>
          <a:p>
            <a:r>
              <a:rPr lang="en-US" dirty="0" err="1" smtClean="0"/>
              <a:t>Palinurus</a:t>
            </a:r>
            <a:r>
              <a:rPr lang="en-US" dirty="0" smtClean="0"/>
              <a:t> falls off ship as it sail to Italy from </a:t>
            </a:r>
            <a:r>
              <a:rPr lang="en-US" dirty="0" err="1" smtClean="0"/>
              <a:t>Siciliy</a:t>
            </a:r>
            <a:endParaRPr lang="en-US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Tragedy of Dido</a:t>
            </a:r>
          </a:p>
        </p:txBody>
      </p:sp>
      <p:sp>
        <p:nvSpPr>
          <p:cNvPr id="5018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295400"/>
            <a:ext cx="4572000" cy="5562600"/>
          </a:xfrm>
        </p:spPr>
        <p:txBody>
          <a:bodyPr/>
          <a:lstStyle/>
          <a:p>
            <a:r>
              <a:rPr lang="en-US" sz="2800"/>
              <a:t>Juno and Venus Plot a “Wedding”</a:t>
            </a:r>
          </a:p>
          <a:p>
            <a:r>
              <a:rPr lang="en-US" sz="2800"/>
              <a:t>Jove, Mercury: “Leave for the future of your son” Pietas</a:t>
            </a:r>
          </a:p>
          <a:p>
            <a:r>
              <a:rPr lang="en-US" sz="2800"/>
              <a:t>Dido’s Supplication;  Aeneas’ Answer: No marriage; Love of Country and Son and Father Urge him On</a:t>
            </a:r>
          </a:p>
          <a:p>
            <a:r>
              <a:rPr lang="en-US" sz="2800"/>
              <a:t>“I sail for Italy not of my own free will”</a:t>
            </a:r>
          </a:p>
        </p:txBody>
      </p:sp>
      <p:pic>
        <p:nvPicPr>
          <p:cNvPr id="50183" name="Picture 7" descr="Funeralpy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03750" y="1447800"/>
            <a:ext cx="4540250" cy="47244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</a:t>
            </a:r>
            <a:r>
              <a:rPr lang="en-US" dirty="0" smtClean="0"/>
              <a:t>Dido and the Madness of Women</a:t>
            </a:r>
            <a:endParaRPr lang="en-US" dirty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Madness (</a:t>
            </a:r>
            <a:r>
              <a:rPr lang="en-US" sz="2800" b="1" dirty="0" err="1"/>
              <a:t>Furentem</a:t>
            </a:r>
            <a:r>
              <a:rPr lang="en-US" sz="2800" dirty="0"/>
              <a:t>: Same adjective that described her when she fell in love) of Dido: Resolves to commit Suicide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Makes a shrine of their bed with his clothes: Immolates herself on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“If he must find a haven…let him see the unmerited deaths of those around him, and accepting peace on unjust terms…let him fall in battle, unable to enjoy his new kingdom…O my </a:t>
            </a:r>
            <a:r>
              <a:rPr lang="en-US" sz="2800" dirty="0" err="1"/>
              <a:t>Tyrians</a:t>
            </a:r>
            <a:r>
              <a:rPr lang="en-US" sz="2800" dirty="0"/>
              <a:t>, besiege with hate his progeny and all his race to come…No love, no pact between our peoples”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Metaphors convey psychology of Madness and Despair: flames and madness and Furies; She represents Passion opposed to Reason</a:t>
            </a:r>
          </a:p>
          <a:p>
            <a:pPr>
              <a:lnSpc>
                <a:spcPct val="90000"/>
              </a:lnSpc>
            </a:pPr>
            <a:r>
              <a:rPr lang="en-US"/>
              <a:t>Despite her madness, she is painted more sympathetically than the Greeks and Ulysses; Perhaps the legacy of the Greeks was a greater threat to Roman Pride than the memories of the Carthaginian Empire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1670</TotalTime>
  <Words>1089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Compass</vt:lpstr>
      <vt:lpstr>Pietas in Vergil’s Aeneid</vt:lpstr>
      <vt:lpstr>Adopt and Adapt</vt:lpstr>
      <vt:lpstr>The Aeneid as a Myth of Roman Origins</vt:lpstr>
      <vt:lpstr>Offer a mythic resolution of Roman Civil conflict </vt:lpstr>
      <vt:lpstr>Book 3: Aeneas’ Odyssey</vt:lpstr>
      <vt:lpstr>Journey and Sacrifice</vt:lpstr>
      <vt:lpstr>Tragedy of Dido</vt:lpstr>
      <vt:lpstr>Curse of Dido and the Madness of Women</vt:lpstr>
      <vt:lpstr>Interpretation</vt:lpstr>
      <vt:lpstr>Descent to Hades</vt:lpstr>
      <vt:lpstr>Shield of Aeneas</vt:lpstr>
      <vt:lpstr>War between Latins and Romans: Pietas and Supplication</vt:lpstr>
      <vt:lpstr>Supplication of Magus</vt:lpstr>
      <vt:lpstr>Mezentius and Lausus</vt:lpstr>
      <vt:lpstr>Supplication and Death of Turnus</vt:lpstr>
      <vt:lpstr>Conclusion</vt:lpstr>
    </vt:vector>
  </TitlesOfParts>
  <Company>Monterey Peninsula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Outline to Vergil’s Aeneid</dc:title>
  <dc:creator>ahaffa</dc:creator>
  <cp:lastModifiedBy>AHaffa</cp:lastModifiedBy>
  <cp:revision>37</cp:revision>
  <dcterms:created xsi:type="dcterms:W3CDTF">2003-10-13T22:38:38Z</dcterms:created>
  <dcterms:modified xsi:type="dcterms:W3CDTF">2012-11-29T16:25:11Z</dcterms:modified>
</cp:coreProperties>
</file>